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1" r:id="rId3"/>
    <p:sldId id="292" r:id="rId4"/>
    <p:sldId id="278" r:id="rId5"/>
    <p:sldId id="279" r:id="rId6"/>
    <p:sldId id="277" r:id="rId7"/>
    <p:sldId id="281" r:id="rId8"/>
    <p:sldId id="280" r:id="rId9"/>
    <p:sldId id="286" r:id="rId10"/>
    <p:sldId id="287" r:id="rId11"/>
    <p:sldId id="288" r:id="rId12"/>
    <p:sldId id="289" r:id="rId13"/>
    <p:sldId id="321" r:id="rId14"/>
    <p:sldId id="290" r:id="rId15"/>
    <p:sldId id="282" r:id="rId16"/>
    <p:sldId id="283" r:id="rId17"/>
    <p:sldId id="284" r:id="rId18"/>
    <p:sldId id="285" r:id="rId19"/>
    <p:sldId id="311" r:id="rId20"/>
    <p:sldId id="312" r:id="rId21"/>
    <p:sldId id="313" r:id="rId22"/>
    <p:sldId id="314" r:id="rId23"/>
    <p:sldId id="275" r:id="rId24"/>
    <p:sldId id="262" r:id="rId25"/>
    <p:sldId id="269" r:id="rId26"/>
    <p:sldId id="320" r:id="rId27"/>
    <p:sldId id="271" r:id="rId28"/>
    <p:sldId id="264" r:id="rId29"/>
    <p:sldId id="293" r:id="rId30"/>
    <p:sldId id="273" r:id="rId31"/>
    <p:sldId id="300" r:id="rId32"/>
    <p:sldId id="297" r:id="rId33"/>
    <p:sldId id="299" r:id="rId34"/>
    <p:sldId id="298" r:id="rId35"/>
    <p:sldId id="301" r:id="rId36"/>
    <p:sldId id="315" r:id="rId37"/>
    <p:sldId id="319" r:id="rId38"/>
    <p:sldId id="316" r:id="rId39"/>
    <p:sldId id="317" r:id="rId40"/>
    <p:sldId id="318" r:id="rId41"/>
    <p:sldId id="294" r:id="rId42"/>
    <p:sldId id="296" r:id="rId43"/>
    <p:sldId id="295" r:id="rId44"/>
    <p:sldId id="303" r:id="rId45"/>
    <p:sldId id="304" r:id="rId46"/>
    <p:sldId id="306" r:id="rId47"/>
    <p:sldId id="307" r:id="rId48"/>
    <p:sldId id="309" r:id="rId49"/>
    <p:sldId id="308" r:id="rId50"/>
    <p:sldId id="305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08E"/>
    <a:srgbClr val="1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8"/>
    <p:restoredTop sz="94675"/>
  </p:normalViewPr>
  <p:slideViewPr>
    <p:cSldViewPr snapToGrid="0" snapToObjects="1">
      <p:cViewPr varScale="1">
        <p:scale>
          <a:sx n="73" d="100"/>
          <a:sy n="73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79B-4F4B-7042-95B5-991F57DDD8F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71D8-5FEA-9E47-8B3B-B38C6E0E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14704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14417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mr-I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0E2D-88C4-8246-A13A-866717D629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79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2285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68602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C262B6-7B22-4142-9322-B540F3FAA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946" y="365125"/>
            <a:ext cx="9209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825625"/>
            <a:ext cx="11447253" cy="443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884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CD27C2-E5B1-EC4A-A2A6-ACE7F809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167E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FB270D-EF3C-3341-B0FF-EF0C1B5E805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4" r:id="rId3"/>
    <p:sldLayoutId id="2147483659" r:id="rId4"/>
    <p:sldLayoutId id="2147483663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djtes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tsugi-org)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10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10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sugi.org/django.t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D626F3-E80B-4241-8361-FDC9E651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Learning Tools for </a:t>
            </a:r>
            <a:r>
              <a:rPr lang="en-US" dirty="0" err="1"/>
              <a:t>Brightspace</a:t>
            </a:r>
            <a:r>
              <a:rPr lang="en-US" dirty="0"/>
              <a:t> Using the </a:t>
            </a:r>
            <a:r>
              <a:rPr lang="en-US" dirty="0" err="1"/>
              <a:t>Tsugi</a:t>
            </a:r>
            <a:r>
              <a:rPr lang="en-US" dirty="0"/>
              <a:t> Application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A56569-FBE1-0A45-A49B-1CB627132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Charles R.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/csev/talks</a:t>
            </a:r>
          </a:p>
          <a:p>
            <a:r>
              <a:rPr lang="en-US" sz="2000" dirty="0" smtClean="0"/>
              <a:t>Tuesday 16-July @ </a:t>
            </a:r>
            <a:r>
              <a:rPr lang="en-US" sz="2000" dirty="0"/>
              <a:t>3:10PM in Osceola 6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423113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 Stores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8102" y="6009750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1887" y="189918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6" y="228600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00927" y="6009750"/>
            <a:ext cx="4413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/store</a:t>
            </a:r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81887" y="189918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0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3" y="246819"/>
            <a:ext cx="9255263" cy="58642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81887" y="189918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00927" y="6009750"/>
            <a:ext cx="4413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/store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2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1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9465" y="6090189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learningapps-dev.udayton.edu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57" y="2145114"/>
            <a:ext cx="1968959" cy="19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LTI Use Cases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problem to "patch" the LMS and make it work in the local environment</a:t>
            </a:r>
          </a:p>
          <a:p>
            <a:r>
              <a:rPr lang="en-US" dirty="0" smtClean="0"/>
              <a:t>Purchase an LTI tool that fills a gap</a:t>
            </a:r>
          </a:p>
        </p:txBody>
      </p:sp>
    </p:spTree>
    <p:extLst>
      <p:ext uri="{BB962C8B-B14F-4D97-AF65-F5344CB8AC3E}">
        <p14:creationId xmlns:p14="http://schemas.microsoft.com/office/powerpoint/2010/main" val="58015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Developed by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9" y="1905000"/>
            <a:ext cx="2731982" cy="7290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Group</a:t>
            </a:r>
          </a:p>
          <a:p>
            <a:pPr algn="ctr"/>
            <a:r>
              <a:rPr lang="en-US" sz="3200" dirty="0" smtClean="0"/>
              <a:t>Maker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8299" y="1690688"/>
            <a:ext cx="98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3182" y="4405293"/>
            <a:ext cx="199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Proprietary</a:t>
            </a:r>
          </a:p>
          <a:p>
            <a:r>
              <a:rPr lang="en-US" sz="2800" dirty="0" smtClean="0"/>
              <a:t>APIs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48199" y="36532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8199" y="4094566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0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Tools/Content </a:t>
            </a:r>
            <a:r>
              <a:rPr lang="en-US" dirty="0" smtClean="0"/>
              <a:t>Purchased by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9" y="1905000"/>
            <a:ext cx="2731982" cy="7290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91" y="2169438"/>
            <a:ext cx="2057400" cy="546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1690688"/>
            <a:ext cx="96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4889" y="3516803"/>
            <a:ext cx="23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LTI Outcome</a:t>
            </a:r>
            <a:endParaRPr lang="en-US" sz="2800" dirty="0"/>
          </a:p>
          <a:p>
            <a:r>
              <a:rPr lang="en-US" sz="2800" dirty="0" smtClean="0"/>
              <a:t>(maybe)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1" y="2928782"/>
            <a:ext cx="2108200" cy="469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3" y="3593336"/>
            <a:ext cx="2274277" cy="51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 b="20556"/>
          <a:stretch/>
        </p:blipFill>
        <p:spPr>
          <a:xfrm>
            <a:off x="7836880" y="4183641"/>
            <a:ext cx="1726223" cy="9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21" y="1984464"/>
            <a:ext cx="2438328" cy="65070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Learning Tools Used Many Ways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2272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86" y="1825625"/>
            <a:ext cx="7723464" cy="4351338"/>
          </a:xfrm>
        </p:spPr>
        <p:txBody>
          <a:bodyPr/>
          <a:lstStyle/>
          <a:p>
            <a:r>
              <a:rPr lang="en-US" dirty="0" smtClean="0"/>
              <a:t> Building LMS integration standards and solutions is my research</a:t>
            </a:r>
          </a:p>
          <a:p>
            <a:r>
              <a:rPr lang="en-US" dirty="0" err="1" smtClean="0"/>
              <a:t>www.tsugi.org</a:t>
            </a:r>
            <a:r>
              <a:rPr lang="en-US" dirty="0" smtClean="0"/>
              <a:t> is a 100% open source project with an Apache license</a:t>
            </a:r>
          </a:p>
          <a:p>
            <a:pPr lvl="1"/>
            <a:r>
              <a:rPr lang="en-US" dirty="0" smtClean="0"/>
              <a:t>Free to use</a:t>
            </a:r>
          </a:p>
          <a:p>
            <a:pPr lvl="1"/>
            <a:r>
              <a:rPr lang="en-US" dirty="0" smtClean="0"/>
              <a:t>Free to host</a:t>
            </a:r>
          </a:p>
          <a:p>
            <a:pPr lvl="1"/>
            <a:r>
              <a:rPr lang="en-US" dirty="0" smtClean="0"/>
              <a:t>Free to charge for</a:t>
            </a:r>
          </a:p>
          <a:p>
            <a:pPr lvl="1"/>
            <a:r>
              <a:rPr lang="en-US" dirty="0" smtClean="0"/>
              <a:t>Free to modify and keep your modification</a:t>
            </a:r>
          </a:p>
          <a:p>
            <a:r>
              <a:rPr lang="en-US" dirty="0" smtClean="0"/>
              <a:t>Everything works with </a:t>
            </a:r>
            <a:r>
              <a:rPr lang="en-US" dirty="0" err="1" smtClean="0"/>
              <a:t>Brightspace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82" y="1825625"/>
            <a:ext cx="2456287" cy="1919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r="24980"/>
          <a:stretch/>
        </p:blipFill>
        <p:spPr>
          <a:xfrm>
            <a:off x="9176013" y="3879967"/>
            <a:ext cx="2445056" cy="20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03067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03893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99444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(March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7113" cy="2932113"/>
          </a:xfrm>
        </p:spPr>
        <p:txBody>
          <a:bodyPr/>
          <a:lstStyle/>
          <a:p>
            <a:r>
              <a:rPr lang="en-US" dirty="0" smtClean="0"/>
              <a:t>Finished March 2012</a:t>
            </a:r>
          </a:p>
          <a:p>
            <a:r>
              <a:rPr lang="en-US" dirty="0" smtClean="0"/>
              <a:t>Launch + Grade Pass back (POX)</a:t>
            </a:r>
          </a:p>
          <a:p>
            <a:endParaRPr lang="en-US" dirty="0"/>
          </a:p>
          <a:p>
            <a:r>
              <a:rPr lang="en-US" dirty="0" smtClean="0"/>
              <a:t>Fun fact: </a:t>
            </a:r>
            <a:r>
              <a:rPr lang="en-US" dirty="0" err="1" smtClean="0"/>
              <a:t>Brightspace</a:t>
            </a:r>
            <a:r>
              <a:rPr lang="en-US" dirty="0" smtClean="0"/>
              <a:t> was the first commercial LMS to release support for LTI 1.0 (September 2009)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90" y="3984829"/>
            <a:ext cx="1701198" cy="12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07647" y="484876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charset="0"/>
              </a:rPr>
              <a:t>3001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7402" r="21573" b="31299"/>
          <a:stretch/>
        </p:blipFill>
        <p:spPr>
          <a:xfrm>
            <a:off x="9129305" y="1690688"/>
            <a:ext cx="2175969" cy="207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847" y="5733128"/>
            <a:ext cx="926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https://www.d2l.com/newsroom/releases/desire2learn-delivers-another-first-enabling-standards-based-integrations/</a:t>
            </a:r>
          </a:p>
        </p:txBody>
      </p:sp>
    </p:spTree>
    <p:extLst>
      <p:ext uri="{BB962C8B-B14F-4D97-AF65-F5344CB8AC3E}">
        <p14:creationId xmlns:p14="http://schemas.microsoft.com/office/powerpoint/2010/main" val="14433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Content Item (Sep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case: "Choose and configure tool from external source"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App Store</a:t>
            </a:r>
          </a:p>
          <a:p>
            <a:r>
              <a:rPr lang="en-US" dirty="0" smtClean="0"/>
              <a:t>Solid LMS uptake</a:t>
            </a:r>
          </a:p>
          <a:p>
            <a:r>
              <a:rPr lang="en-US" dirty="0" smtClean="0"/>
              <a:t>Mild tool uptake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designed around Content Item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7688" y="5216009"/>
            <a:ext cx="7776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www.tsugicloud.org</a:t>
            </a:r>
            <a:r>
              <a:rPr lang="en-US" sz="2000" dirty="0"/>
              <a:t>/about/documentation/</a:t>
            </a:r>
            <a:r>
              <a:rPr lang="en-US" sz="2000" dirty="0" err="1"/>
              <a:t>howto</a:t>
            </a:r>
            <a:r>
              <a:rPr lang="en-US" sz="2000" dirty="0"/>
              <a:t>/</a:t>
            </a:r>
            <a:r>
              <a:rPr lang="en-US" sz="2000" dirty="0" err="1"/>
              <a:t>brightspace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835275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602478"/>
            <a:ext cx="8791242" cy="5089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032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Security Model for Launch and Services</a:t>
            </a:r>
          </a:p>
          <a:p>
            <a:pPr lvl="1"/>
            <a:r>
              <a:rPr lang="en-US" dirty="0" smtClean="0"/>
              <a:t>OpenID Connect</a:t>
            </a:r>
          </a:p>
          <a:p>
            <a:pPr lvl="1"/>
            <a:r>
              <a:rPr lang="en-US" dirty="0" smtClean="0"/>
              <a:t>OAuth 2</a:t>
            </a:r>
          </a:p>
          <a:p>
            <a:r>
              <a:rPr lang="en-US" dirty="0" smtClean="0"/>
              <a:t>"Required" LMS Services</a:t>
            </a:r>
          </a:p>
          <a:p>
            <a:pPr lvl="1"/>
            <a:r>
              <a:rPr lang="en-US" dirty="0" smtClean="0"/>
              <a:t>Names and Roles (roster)</a:t>
            </a:r>
          </a:p>
          <a:p>
            <a:pPr lvl="1"/>
            <a:r>
              <a:rPr lang="en-US" dirty="0" smtClean="0"/>
              <a:t>Outcomes Service (i.e. grade book)</a:t>
            </a:r>
          </a:p>
          <a:p>
            <a:pPr lvl="1"/>
            <a:r>
              <a:rPr lang="en-US" dirty="0" smtClean="0"/>
              <a:t>Deep Linking</a:t>
            </a:r>
          </a:p>
          <a:p>
            <a:r>
              <a:rPr lang="en-US" dirty="0" smtClean="0"/>
              <a:t>Rapid LMS Uptake (no tattoo needed)</a:t>
            </a:r>
            <a:endParaRPr lang="en-US" dirty="0"/>
          </a:p>
        </p:txBody>
      </p:sp>
      <p:pic>
        <p:nvPicPr>
          <p:cNvPr id="4" name="Picture 2" descr="https://www.imsglobal.org/sites/default/files/images/im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11174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1917978"/>
            <a:ext cx="1538053" cy="123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6179" y="23500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>
                <a:latin typeface="Helvetica" charset="0"/>
              </a:rPr>
              <a:t>14704</a:t>
            </a:r>
            <a:endParaRPr lang="is-IS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3362391"/>
            <a:ext cx="1538433" cy="1538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6178" y="394694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14417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3690423"/>
            <a:ext cx="1736486" cy="173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" y="1690688"/>
            <a:ext cx="3306027" cy="286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4743" r="4441"/>
          <a:stretch/>
        </p:blipFill>
        <p:spPr>
          <a:xfrm>
            <a:off x="7533577" y="2996063"/>
            <a:ext cx="3598783" cy="2847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1732049"/>
            <a:ext cx="1736486" cy="139262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8" y="493712"/>
            <a:ext cx="7434263" cy="518110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98221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2106"/>
            <a:ext cx="8540269" cy="5934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494" y="6126479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78" y="181332"/>
            <a:ext cx="10644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rgbClr val="C814C9"/>
                </a:solidFill>
                <a:latin typeface="Menlo-Regular" charset="0"/>
              </a:rPr>
              <a:t>&lt;?</a:t>
            </a:r>
            <a:r>
              <a:rPr lang="mr-IN" dirty="0" err="1">
                <a:solidFill>
                  <a:srgbClr val="C814C9"/>
                </a:solidFill>
                <a:latin typeface="Menlo-Regular" charset="0"/>
              </a:rPr>
              <a:t>php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https://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tsugiproject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/trophy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C814C9"/>
                </a:solidFill>
                <a:latin typeface="Menlo-Regular" charset="0"/>
              </a:rPr>
              <a:t>require_once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"../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config.php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\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\Core\LTIX;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Handle all forms of launch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LTIX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requireData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Render view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header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bodyStart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topNav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welcomeUserCourse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user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instructor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{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'&lt;center&gt;&lt;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 class="fa fa-trophy fa-5x" style="color: blue;"&gt;&lt;/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br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/&gt;You earned a trophy!&lt;/center&gt;'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gradeSend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0.95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false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footer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77982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4483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2382682"/>
            <a:ext cx="2596119" cy="14026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Django</a:t>
            </a:r>
            <a:br>
              <a:rPr lang="en-US" dirty="0" smtClean="0"/>
            </a:b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5019" y="6053980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1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40" y="2500369"/>
            <a:ext cx="903681" cy="9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03" y="3637974"/>
            <a:ext cx="1097753" cy="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3" y="4542007"/>
            <a:ext cx="1265210" cy="5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820726"/>
          </a:xfrm>
        </p:spPr>
        <p:txBody>
          <a:bodyPr/>
          <a:lstStyle/>
          <a:p>
            <a:r>
              <a:rPr lang="en-US" smtClean="0"/>
              <a:t>Other languages??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05848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26797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21" y="1984464"/>
            <a:ext cx="2438328" cy="65070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 is </a:t>
            </a:r>
            <a:r>
              <a:rPr lang="en-US" dirty="0" err="1" smtClean="0">
                <a:solidFill>
                  <a:schemeClr val="accent6"/>
                </a:solidFill>
              </a:rPr>
              <a:t>www.tsusgi.org</a:t>
            </a:r>
            <a:r>
              <a:rPr lang="en-US" dirty="0" smtClean="0">
                <a:solidFill>
                  <a:schemeClr val="accent6"/>
                </a:solidFill>
              </a:rPr>
              <a:t> (TL;DR)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68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7686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Scalable and Multi-Tenant out of the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9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9181" y="1553530"/>
            <a:ext cx="565639" cy="3830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36558" y="1553528"/>
            <a:ext cx="6764642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4413478" y="2214274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13578" y="382826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181" y="2380052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6298923" y="3303219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98035" y="2143574"/>
            <a:ext cx="468092" cy="2948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37320" cy="1325563"/>
          </a:xfrm>
        </p:spPr>
        <p:txBody>
          <a:bodyPr/>
          <a:lstStyle/>
          <a:p>
            <a:r>
              <a:rPr lang="en-US" dirty="0" smtClean="0"/>
              <a:t>Scalable Multi-Tenant </a:t>
            </a:r>
            <a:r>
              <a:rPr lang="en-US" dirty="0" err="1" smtClean="0"/>
              <a:t>Tsugi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0" y="6066679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2" y="6087841"/>
            <a:ext cx="2306515" cy="4613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7699" y="294620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370013" y="449585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456181" y="3174526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456181" y="3969000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6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9483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Largest Programming Course in the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Powered by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1"/>
            <a:ext cx="8995755" cy="5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4"/>
            <a:ext cx="8995755" cy="583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13" name="Oval 12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www.tsugi.org</a:t>
            </a:r>
            <a:r>
              <a:rPr lang="en-US" dirty="0" smtClean="0"/>
              <a:t> for 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633102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00839" y="2892312"/>
            <a:ext cx="139688" cy="140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192693" y="3032493"/>
            <a:ext cx="77990" cy="17939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68236" y="3011964"/>
            <a:ext cx="1753060" cy="6978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77605" y="2743610"/>
            <a:ext cx="2223234" cy="2187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1" idx="3"/>
          </p:cNvCxnSpPr>
          <p:nvPr/>
        </p:nvCxnSpPr>
        <p:spPr>
          <a:xfrm flipH="1" flipV="1">
            <a:off x="3423423" y="1589935"/>
            <a:ext cx="1797874" cy="132290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70684" y="1207869"/>
            <a:ext cx="436420" cy="16844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40527" y="1766962"/>
            <a:ext cx="2167819" cy="119544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0216" y="2993010"/>
            <a:ext cx="2355556" cy="46788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8" idx="1"/>
          </p:cNvCxnSpPr>
          <p:nvPr/>
        </p:nvCxnSpPr>
        <p:spPr>
          <a:xfrm>
            <a:off x="5397226" y="3070739"/>
            <a:ext cx="1720718" cy="1229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94" y="4779102"/>
            <a:ext cx="2157218" cy="572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2" y="854765"/>
            <a:ext cx="2368344" cy="3531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4" y="1265205"/>
            <a:ext cx="855789" cy="408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6" y="2506347"/>
            <a:ext cx="1844449" cy="474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72" y="2515906"/>
            <a:ext cx="1126246" cy="10477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7" y="1272898"/>
            <a:ext cx="2376016" cy="6340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151852" y="1839632"/>
            <a:ext cx="2237663" cy="2245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4655082">
            <a:off x="4324233" y="2069278"/>
            <a:ext cx="1892901" cy="17862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 Advantage®           IMS Deep Linking®       IMS Common Cartridge®            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89961" y="2178931"/>
            <a:ext cx="1561445" cy="15669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6" y="5666190"/>
            <a:ext cx="1448253" cy="548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3755397"/>
            <a:ext cx="1820043" cy="486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44" y="3857863"/>
            <a:ext cx="955467" cy="88447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42366" y="2559948"/>
            <a:ext cx="1288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PY4E /</a:t>
            </a:r>
            <a:endParaRPr lang="en-US" sz="2400" b="1" dirty="0" smtClean="0"/>
          </a:p>
          <a:p>
            <a:pPr algn="ctr"/>
            <a:r>
              <a:rPr lang="en-US" sz="2400" b="1" dirty="0" err="1" smtClean="0">
                <a:solidFill>
                  <a:schemeClr val="accent5"/>
                </a:solidFill>
              </a:rPr>
              <a:t>次</a:t>
            </a:r>
            <a:r>
              <a:rPr lang="en-US" sz="2400" b="1" dirty="0" err="1" smtClean="0"/>
              <a:t>Tsugi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761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(like University of Dayton)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60553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Learner: https://</a:t>
            </a:r>
            <a:r>
              <a:rPr lang="en-US" sz="4000" dirty="0" err="1"/>
              <a:t>www.tsugi.org</a:t>
            </a:r>
            <a:r>
              <a:rPr lang="en-US" sz="4000" dirty="0"/>
              <a:t>/awesome</a:t>
            </a:r>
          </a:p>
          <a:p>
            <a:endParaRPr lang="en-US" sz="4000" dirty="0" smtClean="0"/>
          </a:p>
          <a:p>
            <a:r>
              <a:rPr lang="en-US" sz="4000" dirty="0" smtClean="0"/>
              <a:t>Passive Learner: Sit back and relax</a:t>
            </a:r>
          </a:p>
          <a:p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4504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dev1.tsugicloud.com</a:t>
            </a:r>
            <a:endParaRPr lang="en-US" dirty="0"/>
          </a:p>
          <a:p>
            <a:r>
              <a:rPr lang="en-US" dirty="0" smtClean="0"/>
              <a:t>Optional</a:t>
            </a:r>
          </a:p>
          <a:p>
            <a:pPr lvl="1"/>
            <a:r>
              <a:rPr lang="en-US" dirty="0" smtClean="0"/>
              <a:t>Install it into your LMS as an LTI tool</a:t>
            </a:r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your LMS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5029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9497291" cy="593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78631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-12198"/>
            <a:ext cx="9497291" cy="5933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792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2L Fusion 2019">
      <a:dk1>
        <a:srgbClr val="1A1A1A"/>
      </a:dk1>
      <a:lt1>
        <a:srgbClr val="FFFFFF"/>
      </a:lt1>
      <a:dk2>
        <a:srgbClr val="A9208E"/>
      </a:dk2>
      <a:lt2>
        <a:srgbClr val="FFFFFF"/>
      </a:lt2>
      <a:accent1>
        <a:srgbClr val="0B82C2"/>
      </a:accent1>
      <a:accent2>
        <a:srgbClr val="FBB149"/>
      </a:accent2>
      <a:accent3>
        <a:srgbClr val="38B697"/>
      </a:accent3>
      <a:accent4>
        <a:srgbClr val="E87511"/>
      </a:accent4>
      <a:accent5>
        <a:srgbClr val="0B82C2"/>
      </a:accent5>
      <a:accent6>
        <a:srgbClr val="A9208E"/>
      </a:accent6>
      <a:hlink>
        <a:srgbClr val="690070"/>
      </a:hlink>
      <a:folHlink>
        <a:srgbClr val="690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972</Words>
  <Application>Microsoft Macintosh PowerPoint</Application>
  <PresentationFormat>Widescreen</PresentationFormat>
  <Paragraphs>231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Helvetica</vt:lpstr>
      <vt:lpstr>Mangal</vt:lpstr>
      <vt:lpstr>Menlo-Regular</vt:lpstr>
      <vt:lpstr>Wingdings</vt:lpstr>
      <vt:lpstr>Office Theme</vt:lpstr>
      <vt:lpstr>Building Learning Tools for Brightspace Using the Tsugi Application Environment</vt:lpstr>
      <vt:lpstr>Overall</vt:lpstr>
      <vt:lpstr>PowerPoint Presentation</vt:lpstr>
      <vt:lpstr>What is www.tsusgi.org (TL;DR)</vt:lpstr>
      <vt:lpstr>What's in www.tsugi.org for me?</vt:lpstr>
      <vt:lpstr>Choose Your Own Adventure</vt:lpstr>
      <vt:lpstr>Adventure Outline</vt:lpstr>
      <vt:lpstr>PowerPoint Presentation</vt:lpstr>
      <vt:lpstr>PowerPoint Presentation</vt:lpstr>
      <vt:lpstr>Learning App Stores</vt:lpstr>
      <vt:lpstr>Free Hosted Learning Apps</vt:lpstr>
      <vt:lpstr>Free Hosted Learning Apps</vt:lpstr>
      <vt:lpstr>Free Hosted Learning Apps</vt:lpstr>
      <vt:lpstr>PowerPoint Presentation</vt:lpstr>
      <vt:lpstr>Typical LTI Use Cases On Campus</vt:lpstr>
      <vt:lpstr>Most LTI Tools Developed by IT</vt:lpstr>
      <vt:lpstr>LTI Tools/Content Purchased by IT</vt:lpstr>
      <vt:lpstr>Learning Tools Used Many Ways</vt:lpstr>
      <vt:lpstr>PowerPoint Presentation</vt:lpstr>
      <vt:lpstr>PowerPoint Presentation</vt:lpstr>
      <vt:lpstr>PowerPoint Presentation</vt:lpstr>
      <vt:lpstr>PowerPoint Presentation</vt:lpstr>
      <vt:lpstr>Interoperability Standards</vt:lpstr>
      <vt:lpstr>IMS LTI 1.1 (March 2012)</vt:lpstr>
      <vt:lpstr>IMS LTI Content Item (Sep 2015)</vt:lpstr>
      <vt:lpstr>PowerPoint Presentation</vt:lpstr>
      <vt:lpstr>IMS LTI Advantage (2019)</vt:lpstr>
      <vt:lpstr>IMS LTI Advantage (2019)</vt:lpstr>
      <vt:lpstr>Getting Started</vt:lpstr>
      <vt:lpstr>PowerPoint Presentation</vt:lpstr>
      <vt:lpstr>PowerPoint Presentation</vt:lpstr>
      <vt:lpstr>Tsugi Django</vt:lpstr>
      <vt:lpstr>Django Tsugi</vt:lpstr>
      <vt:lpstr>Other languages??</vt:lpstr>
      <vt:lpstr>The World of Tsugi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In Production</vt:lpstr>
      <vt:lpstr>Scalable Multi-Tenant Tsugi</vt:lpstr>
      <vt:lpstr>Tsugi Servers – status.tsugi.org</vt:lpstr>
      <vt:lpstr>The Largest Programming Course in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Ksiadz</dc:creator>
  <cp:lastModifiedBy>Severance, Charles</cp:lastModifiedBy>
  <cp:revision>83</cp:revision>
  <dcterms:created xsi:type="dcterms:W3CDTF">2018-02-16T19:14:05Z</dcterms:created>
  <dcterms:modified xsi:type="dcterms:W3CDTF">2019-07-16T18:23:07Z</dcterms:modified>
</cp:coreProperties>
</file>